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8" r:id="rId16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3" Type="http://schemas.openxmlformats.org/officeDocument/2006/relationships/slide" Target="slides/slide4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1" name="Shape 9491"/>
        <p:cNvGrpSpPr/>
        <p:nvPr/>
      </p:nvGrpSpPr>
      <p:grpSpPr>
        <a:xfrm>
          <a:off x="0" y="0"/>
          <a:ext cx="0" cy="0"/>
          <a:chOff x="0" y="0"/>
          <a:chExt cx="0" cy="0"/>
        </a:xfrm>
      </p:grpSpPr>
      <p:sp>
        <p:nvSpPr>
          <p:cNvPr id="9492" name="Google Shape;949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3" name="Google Shape;9493;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43.xml"/><Relationship Id="rId3" Type="http://schemas.openxmlformats.org/officeDocument/2006/relationships/image" Target="../media/image207.png"/></Relationships>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4" name="Shape 9494"/>
        <p:cNvGrpSpPr/>
        <p:nvPr/>
      </p:nvGrpSpPr>
      <p:grpSpPr>
        <a:xfrm>
          <a:off x="0" y="0"/>
          <a:ext cx="0" cy="0"/>
          <a:chOff x="0" y="0"/>
          <a:chExt cx="0" cy="0"/>
        </a:xfrm>
      </p:grpSpPr>
      <p:sp>
        <p:nvSpPr>
          <p:cNvPr id="9495" name="Google Shape;9495;p1473"/>
          <p:cNvSpPr txBox="1"/>
          <p:nvPr>
            <p:ph type="title"/>
          </p:nvPr>
        </p:nvSpPr>
        <p:spPr>
          <a:xfrm>
            <a:off x="381000" y="609600"/>
            <a:ext cx="8763000" cy="609600"/>
          </a:xfrm>
          <a:prstGeom prst="rect">
            <a:avLst/>
          </a:prstGeom>
          <a:noFill/>
          <a:ln>
            <a:noFill/>
          </a:ln>
        </p:spPr>
        <p:txBody>
          <a:bodyPr anchorCtr="0" anchor="t" bIns="46025" lIns="92075" spcFirstLastPara="1" rIns="92075" wrap="square" tIns="46025">
            <a:noAutofit/>
          </a:bodyPr>
          <a:lstStyle/>
          <a:p>
            <a:pPr indent="0" lvl="0" marL="0" rtl="0" algn="l">
              <a:lnSpc>
                <a:spcPct val="85000"/>
              </a:lnSpc>
              <a:spcBef>
                <a:spcPts val="0"/>
              </a:spcBef>
              <a:spcAft>
                <a:spcPts val="0"/>
              </a:spcAft>
              <a:buNone/>
            </a:pPr>
            <a:r>
              <a:rPr lang="en-US"/>
              <a:t>All Businesses/Consumers Rely on Goods Movement, But What are Economic Hot Buttons?</a:t>
            </a:r>
            <a:endParaRPr/>
          </a:p>
        </p:txBody>
      </p:sp>
      <p:sp>
        <p:nvSpPr>
          <p:cNvPr id="9496" name="Google Shape;9496;p1473"/>
          <p:cNvSpPr txBox="1"/>
          <p:nvPr>
            <p:ph idx="1" type="body"/>
          </p:nvPr>
        </p:nvSpPr>
        <p:spPr>
          <a:xfrm>
            <a:off x="381000" y="1900238"/>
            <a:ext cx="4376738" cy="4114800"/>
          </a:xfrm>
          <a:prstGeom prst="rect">
            <a:avLst/>
          </a:prstGeom>
          <a:noFill/>
          <a:ln>
            <a:noFill/>
          </a:ln>
        </p:spPr>
        <p:txBody>
          <a:bodyPr anchorCtr="0" anchor="t" bIns="46025" lIns="92075" spcFirstLastPara="1" rIns="92075" wrap="square" tIns="46025">
            <a:noAutofit/>
          </a:bodyPr>
          <a:lstStyle/>
          <a:p>
            <a:pPr indent="-228600" lvl="0" marL="228600" rtl="0" algn="l">
              <a:lnSpc>
                <a:spcPct val="95000"/>
              </a:lnSpc>
              <a:spcBef>
                <a:spcPts val="0"/>
              </a:spcBef>
              <a:spcAft>
                <a:spcPts val="0"/>
              </a:spcAft>
              <a:buSzPts val="1170"/>
              <a:buChar char="●"/>
            </a:pPr>
            <a:r>
              <a:rPr lang="en-US" sz="1800">
                <a:solidFill>
                  <a:srgbClr val="87D1C0"/>
                </a:solidFill>
                <a:latin typeface="Times New Roman"/>
                <a:ea typeface="Times New Roman"/>
                <a:cs typeface="Times New Roman"/>
                <a:sym typeface="Times New Roman"/>
              </a:rPr>
              <a:t>Goods movement businesses (carriers, warehouse/DC, logistics services)</a:t>
            </a:r>
            <a:endParaRPr/>
          </a:p>
          <a:p>
            <a:pPr indent="-177800" lvl="1" marL="520700" rtl="0" algn="l">
              <a:lnSpc>
                <a:spcPct val="95000"/>
              </a:lnSpc>
              <a:spcBef>
                <a:spcPts val="1350"/>
              </a:spcBef>
              <a:spcAft>
                <a:spcPts val="0"/>
              </a:spcAft>
              <a:buSzPts val="2160"/>
              <a:buFont typeface="Times New Roman"/>
              <a:buChar char="•"/>
            </a:pPr>
            <a:r>
              <a:rPr lang="en-US" sz="1800">
                <a:solidFill>
                  <a:srgbClr val="52D34B"/>
                </a:solidFill>
                <a:latin typeface="Times New Roman"/>
                <a:ea typeface="Times New Roman"/>
                <a:cs typeface="Times New Roman"/>
                <a:sym typeface="Times New Roman"/>
              </a:rPr>
              <a:t>Jobs/communities impacted </a:t>
            </a:r>
            <a:br>
              <a:rPr lang="en-US" sz="1800"/>
            </a:br>
            <a:r>
              <a:rPr lang="en-US" sz="1800"/>
              <a:t>(880 corridor, South SF)</a:t>
            </a:r>
            <a:endParaRPr/>
          </a:p>
          <a:p>
            <a:pPr indent="-177800" lvl="1" marL="520700" rtl="0" algn="l">
              <a:lnSpc>
                <a:spcPct val="95000"/>
              </a:lnSpc>
              <a:spcBef>
                <a:spcPts val="1350"/>
              </a:spcBef>
              <a:spcAft>
                <a:spcPts val="0"/>
              </a:spcAft>
              <a:buSzPts val="2160"/>
              <a:buFont typeface="Verdana"/>
              <a:buChar char="•"/>
            </a:pPr>
            <a:r>
              <a:rPr lang="en-US" sz="1800">
                <a:solidFill>
                  <a:srgbClr val="DA1E76"/>
                </a:solidFill>
                <a:latin typeface="Verdana"/>
                <a:ea typeface="Verdana"/>
                <a:cs typeface="Verdana"/>
                <a:sym typeface="Verdana"/>
              </a:rPr>
              <a:t>Trends affecting location (Safeway example)</a:t>
            </a:r>
            <a:endParaRPr/>
          </a:p>
          <a:p>
            <a:pPr indent="-177800" lvl="1" marL="520700" rtl="0" algn="l">
              <a:lnSpc>
                <a:spcPct val="95000"/>
              </a:lnSpc>
              <a:spcBef>
                <a:spcPts val="1350"/>
              </a:spcBef>
              <a:spcAft>
                <a:spcPts val="0"/>
              </a:spcAft>
              <a:buSzPts val="2160"/>
              <a:buFont typeface="Courier New"/>
              <a:buChar char="•"/>
            </a:pPr>
            <a:r>
              <a:rPr lang="en-US" sz="1800">
                <a:solidFill>
                  <a:srgbClr val="5DD9FA"/>
                </a:solidFill>
                <a:latin typeface="Courier New"/>
                <a:ea typeface="Courier New"/>
                <a:cs typeface="Courier New"/>
                <a:sym typeface="Courier New"/>
              </a:rPr>
              <a:t>Opportunities for value and job growth (value-added distribution)</a:t>
            </a:r>
            <a:endParaRPr/>
          </a:p>
          <a:p>
            <a:pPr indent="-228600" lvl="0" marL="228600" rtl="0" algn="l">
              <a:lnSpc>
                <a:spcPct val="95000"/>
              </a:lnSpc>
              <a:spcBef>
                <a:spcPts val="2250"/>
              </a:spcBef>
              <a:spcAft>
                <a:spcPts val="0"/>
              </a:spcAft>
              <a:buSzPts val="1170"/>
              <a:buChar char="●"/>
            </a:pPr>
            <a:r>
              <a:rPr lang="en-US" sz="1800">
                <a:solidFill>
                  <a:srgbClr val="CD98ED"/>
                </a:solidFill>
                <a:latin typeface="Verdana"/>
                <a:ea typeface="Verdana"/>
                <a:cs typeface="Verdana"/>
                <a:sym typeface="Verdana"/>
              </a:rPr>
              <a:t>Significant industries where transportation affects location</a:t>
            </a:r>
            <a:endParaRPr/>
          </a:p>
        </p:txBody>
      </p:sp>
      <p:pic>
        <p:nvPicPr>
          <p:cNvPr id="9497" name="Google Shape;9497;p1473"/>
          <p:cNvPicPr preferRelativeResize="0"/>
          <p:nvPr/>
        </p:nvPicPr>
        <p:blipFill rotWithShape="1">
          <a:blip r:embed="rId3">
            <a:alphaModFix/>
          </a:blip>
          <a:srcRect b="0" l="0" r="0" t="0"/>
          <a:stretch/>
        </p:blipFill>
        <p:spPr>
          <a:xfrm>
            <a:off x="4737100" y="1498600"/>
            <a:ext cx="3811588" cy="4719638"/>
          </a:xfrm>
          <a:prstGeom prst="rect">
            <a:avLst/>
          </a:prstGeom>
          <a:noFill/>
          <a:ln cap="flat" cmpd="sng" w="12700">
            <a:solidFill>
              <a:srgbClr val="000000"/>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